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3" r:id="rId4"/>
    <p:sldId id="260" r:id="rId5"/>
    <p:sldId id="261" r:id="rId6"/>
    <p:sldId id="262" r:id="rId7"/>
    <p:sldId id="257" r:id="rId8"/>
    <p:sldId id="265" r:id="rId9"/>
    <p:sldId id="266" r:id="rId10"/>
    <p:sldId id="267" r:id="rId11"/>
    <p:sldId id="268" r:id="rId12"/>
    <p:sldId id="271" r:id="rId13"/>
    <p:sldId id="269" r:id="rId14"/>
    <p:sldId id="270" r:id="rId15"/>
    <p:sldId id="272" r:id="rId16"/>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60"/>
  </p:normalViewPr>
  <p:slideViewPr>
    <p:cSldViewPr>
      <p:cViewPr>
        <p:scale>
          <a:sx n="95" d="100"/>
          <a:sy n="95" d="100"/>
        </p:scale>
        <p:origin x="-1290"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nl-NL" smtClean="0"/>
              <a:t>Klik om de stijl te bewerken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bwMode="white"/>
        <p:txBody>
          <a:bodyPr/>
          <a:lstStyle/>
          <a:p>
            <a:fld id="{AC1A092C-0482-48FC-99C8-BB098118C483}" type="datetimeFigureOut">
              <a:rPr lang="nl-BE" smtClean="0"/>
              <a:pPr/>
              <a:t>22/01/2013</a:t>
            </a:fld>
            <a:endParaRPr lang="nl-BE"/>
          </a:p>
        </p:txBody>
      </p:sp>
      <p:sp>
        <p:nvSpPr>
          <p:cNvPr id="5" name="Footer Placeholder 4"/>
          <p:cNvSpPr>
            <a:spLocks noGrp="1"/>
          </p:cNvSpPr>
          <p:nvPr>
            <p:ph type="ftr" sz="quarter" idx="11"/>
          </p:nvPr>
        </p:nvSpPr>
        <p:spPr bwMode="white"/>
        <p:txBody>
          <a:bodyPr/>
          <a:lstStyle/>
          <a:p>
            <a:endParaRPr lang="nl-BE"/>
          </a:p>
        </p:txBody>
      </p:sp>
      <p:sp>
        <p:nvSpPr>
          <p:cNvPr id="6" name="Slide Number Placeholder 5"/>
          <p:cNvSpPr>
            <a:spLocks noGrp="1"/>
          </p:cNvSpPr>
          <p:nvPr>
            <p:ph type="sldNum" sz="quarter" idx="12"/>
          </p:nvPr>
        </p:nvSpPr>
        <p:spPr/>
        <p:txBody>
          <a:bodyPr/>
          <a:lstStyle/>
          <a:p>
            <a:fld id="{2EA0A916-2BAB-4E4A-BB98-03ED95030AE1}" type="slidenum">
              <a:rPr lang="nl-BE" smtClean="0"/>
              <a:pPr/>
              <a:t>‹nr.›</a:t>
            </a:fld>
            <a:endParaRPr lang="nl-BE"/>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AC1A092C-0482-48FC-99C8-BB098118C483}" type="datetimeFigureOut">
              <a:rPr lang="nl-BE" smtClean="0"/>
              <a:pPr/>
              <a:t>22/01/2013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2EA0A916-2BAB-4E4A-BB98-03ED95030AE1}" type="slidenum">
              <a:rPr lang="nl-BE" smtClean="0"/>
              <a:pPr/>
              <a:t>‹nr.›</a:t>
            </a:fld>
            <a:endParaRPr lang="nl-B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C1A092C-0482-48FC-99C8-BB098118C483}" type="datetimeFigureOut">
              <a:rPr lang="nl-BE" smtClean="0"/>
              <a:pPr/>
              <a:t>22/01/2013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2EA0A916-2BAB-4E4A-BB98-03ED95030AE1}" type="slidenum">
              <a:rPr lang="nl-BE" smtClean="0"/>
              <a:pPr/>
              <a:t>‹nr.›</a:t>
            </a:fld>
            <a:endParaRPr lang="nl-B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C1A092C-0482-48FC-99C8-BB098118C483}" type="datetimeFigureOut">
              <a:rPr lang="nl-BE" smtClean="0"/>
              <a:pPr/>
              <a:t>22/01/2013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2EA0A916-2BAB-4E4A-BB98-03ED95030AE1}" type="slidenum">
              <a:rPr lang="nl-BE" smtClean="0"/>
              <a:pPr/>
              <a:t>‹nr.›</a:t>
            </a:fld>
            <a:endParaRPr lang="nl-BE"/>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1A092C-0482-48FC-99C8-BB098118C483}" type="datetimeFigureOut">
              <a:rPr lang="nl-BE" smtClean="0"/>
              <a:pPr/>
              <a:t>22/01/2013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2EA0A916-2BAB-4E4A-BB98-03ED95030AE1}" type="slidenum">
              <a:rPr lang="nl-BE" smtClean="0"/>
              <a:pPr/>
              <a:t>‹nr.›</a:t>
            </a:fld>
            <a:endParaRPr lang="nl-BE"/>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nl-NL" smtClean="0"/>
              <a:t>Klik om de stijl te bewerken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2" name="Title 1"/>
          <p:cNvSpPr>
            <a:spLocks noGrp="1"/>
          </p:cNvSpPr>
          <p:nvPr>
            <p:ph type="title"/>
          </p:nvPr>
        </p:nvSpPr>
        <p:spPr/>
        <p:txBody>
          <a:bodyPr/>
          <a:lstStyle/>
          <a:p>
            <a:r>
              <a:rPr lang="nl-NL" smtClean="0"/>
              <a:t>Klik om de stijl te bewerken</a:t>
            </a:r>
            <a:endParaRPr lang="en-US"/>
          </a:p>
        </p:txBody>
      </p:sp>
      <p:sp>
        <p:nvSpPr>
          <p:cNvPr id="5" name="Date Placeholder 4"/>
          <p:cNvSpPr>
            <a:spLocks noGrp="1"/>
          </p:cNvSpPr>
          <p:nvPr>
            <p:ph type="dt" sz="half" idx="10"/>
          </p:nvPr>
        </p:nvSpPr>
        <p:spPr/>
        <p:txBody>
          <a:bodyPr/>
          <a:lstStyle/>
          <a:p>
            <a:fld id="{AC1A092C-0482-48FC-99C8-BB098118C483}" type="datetimeFigureOut">
              <a:rPr lang="nl-BE" smtClean="0"/>
              <a:pPr/>
              <a:t>22/01/2013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2EA0A916-2BAB-4E4A-BB98-03ED95030AE1}" type="slidenum">
              <a:rPr lang="nl-BE" smtClean="0"/>
              <a:pPr/>
              <a:t>‹nr.›</a:t>
            </a:fld>
            <a:endParaRPr lang="nl-BE"/>
          </a:p>
        </p:txBody>
      </p:sp>
      <p:sp>
        <p:nvSpPr>
          <p:cNvPr id="12" name="Content Placeholder 11"/>
          <p:cNvSpPr>
            <a:spLocks noGrp="1"/>
          </p:cNvSpPr>
          <p:nvPr>
            <p:ph sz="quarter" idx="14"/>
          </p:nvPr>
        </p:nvSpPr>
        <p:spPr>
          <a:xfrm>
            <a:off x="4648200" y="2438400"/>
            <a:ext cx="3124200" cy="3124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7" name="Date Placeholder 6"/>
          <p:cNvSpPr>
            <a:spLocks noGrp="1"/>
          </p:cNvSpPr>
          <p:nvPr>
            <p:ph type="dt" sz="half" idx="10"/>
          </p:nvPr>
        </p:nvSpPr>
        <p:spPr/>
        <p:txBody>
          <a:bodyPr/>
          <a:lstStyle/>
          <a:p>
            <a:fld id="{AC1A092C-0482-48FC-99C8-BB098118C483}" type="datetimeFigureOut">
              <a:rPr lang="nl-BE" smtClean="0"/>
              <a:pPr/>
              <a:t>22/01/2013</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2EA0A916-2BAB-4E4A-BB98-03ED95030AE1}" type="slidenum">
              <a:rPr lang="nl-BE" smtClean="0"/>
              <a:pPr/>
              <a:t>‹nr.›</a:t>
            </a:fld>
            <a:endParaRPr lang="nl-BE"/>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AC1A092C-0482-48FC-99C8-BB098118C483}" type="datetimeFigureOut">
              <a:rPr lang="nl-BE" smtClean="0"/>
              <a:pPr/>
              <a:t>22/01/2013</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2EA0A916-2BAB-4E4A-BB98-03ED95030AE1}" type="slidenum">
              <a:rPr lang="nl-BE" smtClean="0"/>
              <a:pPr/>
              <a:t>‹nr.›</a:t>
            </a:fld>
            <a:endParaRPr lang="nl-BE"/>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1A092C-0482-48FC-99C8-BB098118C483}" type="datetimeFigureOut">
              <a:rPr lang="nl-BE" smtClean="0"/>
              <a:pPr/>
              <a:t>22/01/2013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2EA0A916-2BAB-4E4A-BB98-03ED95030AE1}" type="slidenum">
              <a:rPr lang="nl-BE" smtClean="0"/>
              <a:pPr/>
              <a:t>‹nr.›</a:t>
            </a:fld>
            <a:endParaRPr lang="nl-BE"/>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nl-NL" smtClean="0"/>
              <a:t>Klik om de stijl te bewerken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AC1A092C-0482-48FC-99C8-BB098118C483}" type="datetimeFigureOut">
              <a:rPr lang="nl-BE" smtClean="0"/>
              <a:pPr/>
              <a:t>22/01/2013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2EA0A916-2BAB-4E4A-BB98-03ED95030AE1}" type="slidenum">
              <a:rPr lang="nl-BE" smtClean="0"/>
              <a:pPr/>
              <a:t>‹nr.›</a:t>
            </a:fld>
            <a:endParaRPr lang="nl-BE"/>
          </a:p>
        </p:txBody>
      </p:sp>
      <p:sp>
        <p:nvSpPr>
          <p:cNvPr id="9" name="Content Placeholder 8"/>
          <p:cNvSpPr>
            <a:spLocks noGrp="1"/>
          </p:cNvSpPr>
          <p:nvPr>
            <p:ph sz="quarter" idx="13"/>
          </p:nvPr>
        </p:nvSpPr>
        <p:spPr>
          <a:xfrm>
            <a:off x="1371600" y="1676400"/>
            <a:ext cx="3276600" cy="3505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nl-NL" smtClean="0"/>
              <a:t>Klik om de stijl te bewerken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AC1A092C-0482-48FC-99C8-BB098118C483}" type="datetimeFigureOut">
              <a:rPr lang="nl-BE" smtClean="0"/>
              <a:pPr/>
              <a:t>22/01/2013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2EA0A916-2BAB-4E4A-BB98-03ED95030AE1}" type="slidenum">
              <a:rPr lang="nl-BE" smtClean="0"/>
              <a:pPr/>
              <a:t>‹nr.›</a:t>
            </a:fld>
            <a:endParaRPr lang="nl-BE"/>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nl-NL" smtClean="0"/>
              <a:t>Klik om de stijl te bewerken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AC1A092C-0482-48FC-99C8-BB098118C483}" type="datetimeFigureOut">
              <a:rPr lang="nl-BE" smtClean="0"/>
              <a:pPr/>
              <a:t>22/01/2013</a:t>
            </a:fld>
            <a:endParaRPr lang="nl-BE"/>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nl-BE"/>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EA0A916-2BAB-4E4A-BB98-03ED95030AE1}"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smtClean="0"/>
              <a:t>De Bakfiets</a:t>
            </a:r>
            <a:endParaRPr lang="nl-BE" dirty="0"/>
          </a:p>
        </p:txBody>
      </p:sp>
      <p:sp>
        <p:nvSpPr>
          <p:cNvPr id="3" name="Ondertitel 2"/>
          <p:cNvSpPr>
            <a:spLocks noGrp="1"/>
          </p:cNvSpPr>
          <p:nvPr>
            <p:ph type="subTitle" idx="1"/>
          </p:nvPr>
        </p:nvSpPr>
        <p:spPr/>
        <p:txBody>
          <a:bodyPr/>
          <a:lstStyle/>
          <a:p>
            <a:r>
              <a:rPr lang="nl-BE" dirty="0" smtClean="0"/>
              <a:t>Wood-Award 2012-2013</a:t>
            </a:r>
            <a:endParaRPr lang="nl-BE" dirty="0"/>
          </a:p>
        </p:txBody>
      </p:sp>
    </p:spTree>
    <p:extLst>
      <p:ext uri="{BB962C8B-B14F-4D97-AF65-F5344CB8AC3E}">
        <p14:creationId xmlns:p14="http://schemas.microsoft.com/office/powerpoint/2010/main" val="182093424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De spaken</a:t>
            </a:r>
            <a:endParaRPr lang="nl-BE"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6096" y="2636912"/>
            <a:ext cx="2676525" cy="2714625"/>
          </a:xfrm>
          <a:prstGeom prst="rect">
            <a:avLst/>
          </a:prstGeom>
          <a:ln>
            <a:noFill/>
          </a:ln>
          <a:effectLst>
            <a:softEdge rad="112500"/>
          </a:effectLst>
        </p:spPr>
      </p:pic>
      <p:sp>
        <p:nvSpPr>
          <p:cNvPr id="5" name="Tekstvak 4"/>
          <p:cNvSpPr txBox="1"/>
          <p:nvPr/>
        </p:nvSpPr>
        <p:spPr>
          <a:xfrm>
            <a:off x="1331640" y="2564904"/>
            <a:ext cx="3240360" cy="2585323"/>
          </a:xfrm>
          <a:prstGeom prst="rect">
            <a:avLst/>
          </a:prstGeom>
          <a:noFill/>
        </p:spPr>
        <p:txBody>
          <a:bodyPr wrap="square" rtlCol="0">
            <a:spAutoFit/>
          </a:bodyPr>
          <a:lstStyle/>
          <a:p>
            <a:pPr marL="285750" indent="-285750">
              <a:buFont typeface="Arial" charset="0"/>
              <a:buChar char="•"/>
            </a:pPr>
            <a:r>
              <a:rPr lang="nl-BE" dirty="0" smtClean="0"/>
              <a:t>Eerst maken we houten latjes van 21x21mm</a:t>
            </a:r>
          </a:p>
          <a:p>
            <a:pPr marL="285750" indent="-285750">
              <a:buFont typeface="Arial" charset="0"/>
              <a:buChar char="•"/>
            </a:pPr>
            <a:r>
              <a:rPr lang="nl-BE" dirty="0" smtClean="0"/>
              <a:t>Hierin word een groef van 7mm breed en 3mm diep gefreesd</a:t>
            </a:r>
          </a:p>
          <a:p>
            <a:pPr marL="285750" indent="-285750">
              <a:buFont typeface="Arial" charset="0"/>
              <a:buChar char="•"/>
            </a:pPr>
            <a:r>
              <a:rPr lang="nl-BE" dirty="0" smtClean="0"/>
              <a:t>Dan worden er kleine latjes </a:t>
            </a:r>
            <a:r>
              <a:rPr lang="nl-BE" dirty="0" err="1" smtClean="0"/>
              <a:t>paddouk</a:t>
            </a:r>
            <a:r>
              <a:rPr lang="nl-BE" dirty="0" smtClean="0"/>
              <a:t> in gelijmd voor detail</a:t>
            </a:r>
          </a:p>
          <a:p>
            <a:pPr marL="285750" indent="-285750">
              <a:buFont typeface="Arial" charset="0"/>
              <a:buChar char="•"/>
            </a:pPr>
            <a:r>
              <a:rPr lang="nl-BE" dirty="0" smtClean="0"/>
              <a:t>Als de lijm gedroogd is worden de spaken rond geschuurd</a:t>
            </a:r>
            <a:endParaRPr lang="nl-BE" dirty="0"/>
          </a:p>
        </p:txBody>
      </p:sp>
    </p:spTree>
    <p:extLst>
      <p:ext uri="{BB962C8B-B14F-4D97-AF65-F5344CB8AC3E}">
        <p14:creationId xmlns:p14="http://schemas.microsoft.com/office/powerpoint/2010/main" val="43903549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Naaf</a:t>
            </a:r>
            <a:endParaRPr lang="nl-BE"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4168" y="2924944"/>
            <a:ext cx="2160240" cy="1816202"/>
          </a:xfrm>
          <a:prstGeom prst="rect">
            <a:avLst/>
          </a:prstGeom>
          <a:ln>
            <a:noFill/>
          </a:ln>
          <a:effectLst>
            <a:softEdge rad="112500"/>
          </a:effec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2420888"/>
            <a:ext cx="2232248" cy="29763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1115616" y="2564904"/>
            <a:ext cx="2520280" cy="2308324"/>
          </a:xfrm>
          <a:prstGeom prst="rect">
            <a:avLst/>
          </a:prstGeom>
          <a:noFill/>
        </p:spPr>
        <p:txBody>
          <a:bodyPr wrap="square" rtlCol="0">
            <a:spAutoFit/>
          </a:bodyPr>
          <a:lstStyle/>
          <a:p>
            <a:pPr marL="285750" indent="-285750">
              <a:buFont typeface="Arial" charset="0"/>
              <a:buChar char="•"/>
            </a:pPr>
            <a:r>
              <a:rPr lang="nl-BE" dirty="0" smtClean="0"/>
              <a:t>Er word een fietsnaaf in een blok gelijmd</a:t>
            </a:r>
          </a:p>
          <a:p>
            <a:pPr marL="285750" indent="-285750">
              <a:buFont typeface="Arial" charset="0"/>
              <a:buChar char="•"/>
            </a:pPr>
            <a:r>
              <a:rPr lang="nl-BE" dirty="0" smtClean="0"/>
              <a:t>Deze blok met naaf word dan in de onze naaf gelijmd</a:t>
            </a:r>
          </a:p>
          <a:p>
            <a:pPr marL="285750" indent="-285750">
              <a:buFont typeface="Arial" charset="0"/>
              <a:buChar char="•"/>
            </a:pPr>
            <a:r>
              <a:rPr lang="nl-BE" dirty="0" smtClean="0"/>
              <a:t>Rond deze naaf word de rest van het wiel gemaakt.</a:t>
            </a:r>
            <a:endParaRPr lang="nl-BE" dirty="0"/>
          </a:p>
        </p:txBody>
      </p:sp>
    </p:spTree>
    <p:extLst>
      <p:ext uri="{BB962C8B-B14F-4D97-AF65-F5344CB8AC3E}">
        <p14:creationId xmlns:p14="http://schemas.microsoft.com/office/powerpoint/2010/main" val="49776554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De bak</a:t>
            </a:r>
            <a:endParaRPr lang="nl-BE"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8064" y="2492896"/>
            <a:ext cx="2124525" cy="3048000"/>
          </a:xfrm>
          <a:prstGeom prst="rect">
            <a:avLst/>
          </a:prstGeom>
          <a:ln>
            <a:noFill/>
          </a:ln>
          <a:effectLst>
            <a:softEdge rad="112500"/>
          </a:effectLst>
        </p:spPr>
      </p:pic>
      <p:sp>
        <p:nvSpPr>
          <p:cNvPr id="5" name="Tekstvak 4"/>
          <p:cNvSpPr txBox="1"/>
          <p:nvPr/>
        </p:nvSpPr>
        <p:spPr>
          <a:xfrm>
            <a:off x="1259632" y="2708920"/>
            <a:ext cx="3168352" cy="2062103"/>
          </a:xfrm>
          <a:prstGeom prst="rect">
            <a:avLst/>
          </a:prstGeom>
          <a:noFill/>
        </p:spPr>
        <p:txBody>
          <a:bodyPr wrap="square" rtlCol="0">
            <a:spAutoFit/>
          </a:bodyPr>
          <a:lstStyle/>
          <a:p>
            <a:pPr marL="285750" indent="-285750">
              <a:buFont typeface="Arial" charset="0"/>
              <a:buChar char="•"/>
            </a:pPr>
            <a:r>
              <a:rPr lang="nl-BE" sz="1600" dirty="0" smtClean="0"/>
              <a:t>Domino drevels als verbinding,</a:t>
            </a:r>
          </a:p>
          <a:p>
            <a:pPr marL="285750" indent="-285750">
              <a:buFont typeface="Arial" charset="0"/>
              <a:buChar char="•"/>
            </a:pPr>
            <a:r>
              <a:rPr lang="nl-BE" sz="1600" dirty="0" smtClean="0"/>
              <a:t>In de hoeken hebben we aan een zijde de stijlen maar 40mm breed gemaakt zodat deze met de dikte van de stijlen waar ze tegen zitten toch 60mm blijven,</a:t>
            </a:r>
          </a:p>
          <a:p>
            <a:pPr marL="285750" indent="-285750">
              <a:buFont typeface="Arial" charset="0"/>
              <a:buChar char="•"/>
            </a:pPr>
            <a:r>
              <a:rPr lang="nl-BE" sz="1600" dirty="0" smtClean="0"/>
              <a:t>De </a:t>
            </a:r>
            <a:r>
              <a:rPr lang="nl-BE" sz="1600" dirty="0" err="1" smtClean="0"/>
              <a:t>stuurbar</a:t>
            </a:r>
            <a:r>
              <a:rPr lang="nl-BE" sz="1600" dirty="0" smtClean="0"/>
              <a:t> wordt tegen de bak geschroefd,</a:t>
            </a:r>
            <a:endParaRPr lang="nl-BE" sz="1600"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4770040"/>
            <a:ext cx="3343780" cy="1107951"/>
          </a:xfrm>
          <a:prstGeom prst="rect">
            <a:avLst/>
          </a:prstGeom>
          <a:ln>
            <a:noFill/>
          </a:ln>
          <a:effectLst>
            <a:softEdge rad="112500"/>
          </a:effectLst>
        </p:spPr>
      </p:pic>
    </p:spTree>
    <p:extLst>
      <p:ext uri="{BB962C8B-B14F-4D97-AF65-F5344CB8AC3E}">
        <p14:creationId xmlns:p14="http://schemas.microsoft.com/office/powerpoint/2010/main" val="367844111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Bladveren</a:t>
            </a:r>
            <a:endParaRPr lang="nl-BE"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2420888"/>
            <a:ext cx="6999298" cy="3096344"/>
          </a:xfrm>
          <a:prstGeom prst="rect">
            <a:avLst/>
          </a:prstGeom>
          <a:ln>
            <a:noFill/>
          </a:ln>
          <a:effectLst>
            <a:softEdge rad="112500"/>
          </a:effectLst>
        </p:spPr>
      </p:pic>
    </p:spTree>
    <p:extLst>
      <p:ext uri="{BB962C8B-B14F-4D97-AF65-F5344CB8AC3E}">
        <p14:creationId xmlns:p14="http://schemas.microsoft.com/office/powerpoint/2010/main" val="273263436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Onderstel</a:t>
            </a:r>
            <a:endParaRPr lang="nl-BE"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2060848"/>
            <a:ext cx="4692327" cy="3526133"/>
          </a:xfr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1988840"/>
            <a:ext cx="4876800" cy="3657600"/>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9971" y="1988840"/>
            <a:ext cx="4876800" cy="3657600"/>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9971" y="1988840"/>
            <a:ext cx="4876800" cy="3657600"/>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9971" y="1988840"/>
            <a:ext cx="4876800" cy="3657600"/>
          </a:xfrm>
          <a:prstGeom prst="rect">
            <a:avLst/>
          </a:prstGeom>
          <a:ln>
            <a:noFill/>
          </a:ln>
          <a:effectLst>
            <a:softEdge rad="112500"/>
          </a:effectLst>
        </p:spPr>
      </p:pic>
    </p:spTree>
    <p:extLst>
      <p:ext uri="{BB962C8B-B14F-4D97-AF65-F5344CB8AC3E}">
        <p14:creationId xmlns:p14="http://schemas.microsoft.com/office/powerpoint/2010/main" val="3813638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Zitbuis-constructie</a:t>
            </a:r>
            <a:endParaRPr lang="nl-BE"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7984" y="2348880"/>
            <a:ext cx="4107050" cy="3048000"/>
          </a:xfrm>
          <a:prstGeom prst="rect">
            <a:avLst/>
          </a:prstGeom>
          <a:ln>
            <a:noFill/>
          </a:ln>
          <a:effectLst>
            <a:softEdge rad="112500"/>
          </a:effectLst>
        </p:spPr>
      </p:pic>
      <p:sp>
        <p:nvSpPr>
          <p:cNvPr id="5" name="Tekstvak 4"/>
          <p:cNvSpPr txBox="1"/>
          <p:nvPr/>
        </p:nvSpPr>
        <p:spPr>
          <a:xfrm>
            <a:off x="1187624" y="2492896"/>
            <a:ext cx="3168352" cy="2308324"/>
          </a:xfrm>
          <a:prstGeom prst="rect">
            <a:avLst/>
          </a:prstGeom>
          <a:noFill/>
        </p:spPr>
        <p:txBody>
          <a:bodyPr wrap="square" rtlCol="0">
            <a:spAutoFit/>
          </a:bodyPr>
          <a:lstStyle/>
          <a:p>
            <a:pPr marL="285750" indent="-285750">
              <a:buFont typeface="Arial" charset="0"/>
              <a:buChar char="•"/>
            </a:pPr>
            <a:r>
              <a:rPr lang="nl-BE" dirty="0" smtClean="0"/>
              <a:t>Uitgezaagd uit balken met lintzaag.</a:t>
            </a:r>
          </a:p>
          <a:p>
            <a:pPr marL="285750" indent="-285750">
              <a:buFont typeface="Arial" charset="0"/>
              <a:buChar char="•"/>
            </a:pPr>
            <a:r>
              <a:rPr lang="nl-BE" dirty="0" smtClean="0"/>
              <a:t>Vastgezet met </a:t>
            </a:r>
            <a:r>
              <a:rPr lang="nl-BE" dirty="0" err="1" smtClean="0"/>
              <a:t>rampa</a:t>
            </a:r>
            <a:r>
              <a:rPr lang="nl-BE" dirty="0" smtClean="0"/>
              <a:t>-moeren en schroeven.</a:t>
            </a:r>
          </a:p>
          <a:p>
            <a:pPr marL="285750" indent="-285750">
              <a:buFont typeface="Arial" charset="0"/>
              <a:buChar char="•"/>
            </a:pPr>
            <a:r>
              <a:rPr lang="nl-BE" dirty="0" smtClean="0"/>
              <a:t>3 delen komen samen met een pen van </a:t>
            </a:r>
            <a:r>
              <a:rPr lang="nl-BE" dirty="0" err="1" smtClean="0"/>
              <a:t>paddouck</a:t>
            </a:r>
            <a:r>
              <a:rPr lang="nl-BE" dirty="0" smtClean="0"/>
              <a:t>.</a:t>
            </a:r>
          </a:p>
          <a:p>
            <a:pPr marL="285750" indent="-285750">
              <a:buFont typeface="Arial" charset="0"/>
              <a:buChar char="•"/>
            </a:pPr>
            <a:r>
              <a:rPr lang="nl-BE" dirty="0" smtClean="0"/>
              <a:t>Blok voor </a:t>
            </a:r>
            <a:r>
              <a:rPr lang="nl-BE" dirty="0" err="1" smtClean="0"/>
              <a:t>zadelpen</a:t>
            </a:r>
            <a:r>
              <a:rPr lang="nl-BE" dirty="0" smtClean="0"/>
              <a:t> is gelijmd en geschroefd.</a:t>
            </a:r>
            <a:endParaRPr lang="nl-BE"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4581128"/>
            <a:ext cx="1799861" cy="13498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7535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Het idee</a:t>
            </a:r>
            <a:endParaRPr lang="nl-BE" dirty="0"/>
          </a:p>
        </p:txBody>
      </p:sp>
      <p:sp>
        <p:nvSpPr>
          <p:cNvPr id="3" name="Tijdelijke aanduiding voor inhoud 2"/>
          <p:cNvSpPr>
            <a:spLocks noGrp="1"/>
          </p:cNvSpPr>
          <p:nvPr>
            <p:ph idx="1"/>
          </p:nvPr>
        </p:nvSpPr>
        <p:spPr/>
        <p:txBody>
          <a:bodyPr/>
          <a:lstStyle/>
          <a:p>
            <a:r>
              <a:rPr lang="nl-BE" dirty="0" smtClean="0"/>
              <a:t>Het idee om de bakfiets te maken kwam van een ander idee om een oude brommer of scooter opnieuw uit hout op te bouwen. Dit zou teveel tijd gaan kosten en toen zei er iemand uit onze groep: ‘zullen we dan geen fiets bouwen’? Eerst zou het een ligfiets worden maar dit was een beetje te simpel dus zijn we voor de uitdaging gegaan om een bakfiets, bijna volledig uit hout te gaan bouwen. </a:t>
            </a:r>
          </a:p>
          <a:p>
            <a:endParaRPr lang="nl-BE"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Het idee</a:t>
            </a:r>
            <a:endParaRPr lang="nl-BE" dirty="0"/>
          </a:p>
        </p:txBody>
      </p:sp>
      <p:pic>
        <p:nvPicPr>
          <p:cNvPr id="8" name="Tijdelijke aanduiding voor inhoud 7" descr="bakfiets.jpg"/>
          <p:cNvPicPr>
            <a:picLocks noGrp="1" noChangeAspect="1"/>
          </p:cNvPicPr>
          <p:nvPr>
            <p:ph idx="1"/>
          </p:nvPr>
        </p:nvPicPr>
        <p:blipFill>
          <a:blip r:embed="rId2"/>
          <a:stretch>
            <a:fillRect/>
          </a:stretch>
        </p:blipFill>
        <p:spPr>
          <a:xfrm>
            <a:off x="1785918" y="2214554"/>
            <a:ext cx="5500726" cy="35719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onderdelen</a:t>
            </a:r>
            <a:endParaRPr lang="nl-BE" dirty="0"/>
          </a:p>
        </p:txBody>
      </p:sp>
      <p:sp>
        <p:nvSpPr>
          <p:cNvPr id="3" name="Tijdelijke aanduiding voor inhoud 2"/>
          <p:cNvSpPr>
            <a:spLocks noGrp="1"/>
          </p:cNvSpPr>
          <p:nvPr>
            <p:ph idx="1"/>
          </p:nvPr>
        </p:nvSpPr>
        <p:spPr/>
        <p:txBody>
          <a:bodyPr/>
          <a:lstStyle/>
          <a:p>
            <a:r>
              <a:rPr lang="nl-BE" b="1" dirty="0" smtClean="0"/>
              <a:t>De wielen: </a:t>
            </a:r>
            <a:r>
              <a:rPr lang="nl-BE" dirty="0" smtClean="0"/>
              <a:t>Deze maken we volledig uit hout, alleen in de houten velg werken we een metalen naaf in van een originele fietsvelg.</a:t>
            </a:r>
          </a:p>
          <a:p>
            <a:endParaRPr lang="nl-BE" b="1" dirty="0" smtClean="0"/>
          </a:p>
          <a:p>
            <a:r>
              <a:rPr lang="nl-BE" b="1" dirty="0" smtClean="0"/>
              <a:t>De trapas:</a:t>
            </a:r>
            <a:r>
              <a:rPr lang="nl-BE" dirty="0" smtClean="0"/>
              <a:t>De trapas wordt uitgefreesd in het onderstel en dan werken we een trapas die we uit een oude fiets hebben geslepen in </a:t>
            </a:r>
            <a:r>
              <a:rPr lang="nl-BE" dirty="0" err="1" smtClean="0"/>
              <a:t>in</a:t>
            </a:r>
            <a:r>
              <a:rPr lang="nl-BE" dirty="0" smtClean="0"/>
              <a:t> ons hout.</a:t>
            </a:r>
          </a:p>
          <a:p>
            <a:endParaRPr lang="nl-BE"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onderdelen</a:t>
            </a:r>
            <a:endParaRPr lang="nl-BE" dirty="0"/>
          </a:p>
        </p:txBody>
      </p:sp>
      <p:sp>
        <p:nvSpPr>
          <p:cNvPr id="3" name="Tijdelijke aanduiding voor inhoud 2"/>
          <p:cNvSpPr>
            <a:spLocks noGrp="1"/>
          </p:cNvSpPr>
          <p:nvPr>
            <p:ph idx="1"/>
          </p:nvPr>
        </p:nvSpPr>
        <p:spPr/>
        <p:txBody>
          <a:bodyPr>
            <a:normAutofit fontScale="92500"/>
          </a:bodyPr>
          <a:lstStyle/>
          <a:p>
            <a:r>
              <a:rPr lang="nl-BE" b="1" dirty="0" smtClean="0"/>
              <a:t>De bak:</a:t>
            </a:r>
            <a:r>
              <a:rPr lang="nl-BE" dirty="0" smtClean="0"/>
              <a:t>Dit wordt een simpele stijl- en regelconstructie met panelen in een paneelgroef. De paneelgroef krijgt een diepte van 10mm. Op de panelen worden naderhand valse stijlen gelijmd voor een mooier uitzicht.</a:t>
            </a:r>
          </a:p>
          <a:p>
            <a:endParaRPr lang="nl-BE" b="1" dirty="0" smtClean="0"/>
          </a:p>
          <a:p>
            <a:r>
              <a:rPr lang="nl-BE" b="1" dirty="0" smtClean="0"/>
              <a:t>De vering:</a:t>
            </a:r>
            <a:r>
              <a:rPr lang="nl-BE" dirty="0" smtClean="0"/>
              <a:t>De bladveren maken we ook zelf door latjes beuk van 7 millimeter dik op elkaar </a:t>
            </a:r>
            <a:r>
              <a:rPr lang="nl-BE" dirty="0" err="1" smtClean="0"/>
              <a:t>gelijmt</a:t>
            </a:r>
            <a:r>
              <a:rPr lang="nl-BE" dirty="0" smtClean="0"/>
              <a:t> zodat het geheel een bladveer van 50 millimeter dik zal vormen. De bladveren worden 80 millimeter breed.</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Houtsoorten</a:t>
            </a:r>
            <a:endParaRPr lang="nl-BE" dirty="0"/>
          </a:p>
        </p:txBody>
      </p:sp>
      <p:pic>
        <p:nvPicPr>
          <p:cNvPr id="4" name="Tijdelijke aanduiding voor inhoud 3" descr="beuk.jpg"/>
          <p:cNvPicPr>
            <a:picLocks noGrp="1" noChangeAspect="1"/>
          </p:cNvPicPr>
          <p:nvPr>
            <p:ph idx="1"/>
          </p:nvPr>
        </p:nvPicPr>
        <p:blipFill>
          <a:blip r:embed="rId2"/>
          <a:stretch>
            <a:fillRect/>
          </a:stretch>
        </p:blipFill>
        <p:spPr>
          <a:xfrm>
            <a:off x="714348" y="2214554"/>
            <a:ext cx="3048000" cy="2305050"/>
          </a:xfrm>
          <a:prstGeom prst="rect">
            <a:avLst/>
          </a:prstGeom>
          <a:ln>
            <a:noFill/>
          </a:ln>
          <a:effectLst>
            <a:softEdge rad="112500"/>
          </a:effectLst>
        </p:spPr>
      </p:pic>
      <p:sp>
        <p:nvSpPr>
          <p:cNvPr id="5" name="Tekstvak 4"/>
          <p:cNvSpPr txBox="1"/>
          <p:nvPr/>
        </p:nvSpPr>
        <p:spPr>
          <a:xfrm>
            <a:off x="3571868" y="2571744"/>
            <a:ext cx="2357454" cy="369332"/>
          </a:xfrm>
          <a:prstGeom prst="rect">
            <a:avLst/>
          </a:prstGeom>
          <a:noFill/>
        </p:spPr>
        <p:txBody>
          <a:bodyPr wrap="square" rtlCol="0">
            <a:spAutoFit/>
          </a:bodyPr>
          <a:lstStyle/>
          <a:p>
            <a:pPr>
              <a:buFont typeface="Wingdings" pitchFamily="2" charset="2"/>
              <a:buChar char="v"/>
            </a:pPr>
            <a:r>
              <a:rPr lang="nl-BE" dirty="0" smtClean="0"/>
              <a:t> Gestoomde beuk</a:t>
            </a:r>
            <a:endParaRPr lang="nl-BE" dirty="0"/>
          </a:p>
        </p:txBody>
      </p:sp>
      <p:pic>
        <p:nvPicPr>
          <p:cNvPr id="6" name="Afbeelding 5" descr="FotoFlexer_Photo.jpg"/>
          <p:cNvPicPr>
            <a:picLocks noChangeAspect="1"/>
          </p:cNvPicPr>
          <p:nvPr/>
        </p:nvPicPr>
        <p:blipFill>
          <a:blip r:embed="rId3" cstate="print"/>
          <a:stretch>
            <a:fillRect/>
          </a:stretch>
        </p:blipFill>
        <p:spPr>
          <a:xfrm>
            <a:off x="4786314" y="3214686"/>
            <a:ext cx="3357586" cy="2518190"/>
          </a:xfrm>
          <a:prstGeom prst="rect">
            <a:avLst/>
          </a:prstGeom>
          <a:ln>
            <a:noFill/>
          </a:ln>
          <a:effectLst>
            <a:softEdge rad="112500"/>
          </a:effectLst>
        </p:spPr>
      </p:pic>
      <p:sp>
        <p:nvSpPr>
          <p:cNvPr id="7" name="Tekstvak 6"/>
          <p:cNvSpPr txBox="1"/>
          <p:nvPr/>
        </p:nvSpPr>
        <p:spPr>
          <a:xfrm>
            <a:off x="3643306" y="4857760"/>
            <a:ext cx="1928826" cy="369332"/>
          </a:xfrm>
          <a:prstGeom prst="rect">
            <a:avLst/>
          </a:prstGeom>
          <a:noFill/>
        </p:spPr>
        <p:txBody>
          <a:bodyPr wrap="square" rtlCol="0">
            <a:spAutoFit/>
          </a:bodyPr>
          <a:lstStyle/>
          <a:p>
            <a:pPr>
              <a:buFont typeface="Wingdings" pitchFamily="2" charset="2"/>
              <a:buChar char="v"/>
            </a:pPr>
            <a:r>
              <a:rPr lang="nl-BE" dirty="0" smtClean="0"/>
              <a:t> Padoek</a:t>
            </a:r>
            <a:endParaRPr lang="nl-BE"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1484784"/>
            <a:ext cx="6400800" cy="685800"/>
          </a:xfrm>
        </p:spPr>
        <p:txBody>
          <a:bodyPr>
            <a:normAutofit/>
          </a:bodyPr>
          <a:lstStyle/>
          <a:p>
            <a:r>
              <a:rPr lang="nl-BE" dirty="0" smtClean="0"/>
              <a:t>Het ontwerp</a:t>
            </a:r>
            <a:endParaRPr lang="nl-BE" dirty="0"/>
          </a:p>
        </p:txBody>
      </p:sp>
      <p:pic>
        <p:nvPicPr>
          <p:cNvPr id="4" name="Tijdelijke aanduiding voor inhoud 3" descr="naamloos.JPG"/>
          <p:cNvPicPr>
            <a:picLocks noGrp="1" noChangeAspect="1"/>
          </p:cNvPicPr>
          <p:nvPr>
            <p:ph idx="1"/>
          </p:nvPr>
        </p:nvPicPr>
        <p:blipFill>
          <a:blip r:embed="rId2"/>
          <a:stretch>
            <a:fillRect/>
          </a:stretch>
        </p:blipFill>
        <p:spPr>
          <a:xfrm>
            <a:off x="1643042" y="2143115"/>
            <a:ext cx="5715040" cy="3600025"/>
          </a:xfrm>
          <a:prstGeom prst="rect">
            <a:avLst/>
          </a:prstGeom>
          <a:ln>
            <a:noFill/>
          </a:ln>
          <a:effectLst>
            <a:softEdge rad="112500"/>
          </a:effectLst>
        </p:spPr>
      </p:pic>
    </p:spTree>
    <p:extLst>
      <p:ext uri="{BB962C8B-B14F-4D97-AF65-F5344CB8AC3E}">
        <p14:creationId xmlns:p14="http://schemas.microsoft.com/office/powerpoint/2010/main" val="156508612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Benodigde afmetingen</a:t>
            </a:r>
            <a:endParaRPr lang="nl-BE" dirty="0"/>
          </a:p>
        </p:txBody>
      </p:sp>
      <p:sp>
        <p:nvSpPr>
          <p:cNvPr id="3" name="Tijdelijke aanduiding voor inhoud 2"/>
          <p:cNvSpPr>
            <a:spLocks noGrp="1"/>
          </p:cNvSpPr>
          <p:nvPr>
            <p:ph idx="1"/>
          </p:nvPr>
        </p:nvSpPr>
        <p:spPr/>
        <p:txBody>
          <a:bodyPr/>
          <a:lstStyle/>
          <a:p>
            <a:r>
              <a:rPr lang="nl-BE" dirty="0" smtClean="0"/>
              <a:t>Zitbuislengte: 0,68cm</a:t>
            </a:r>
          </a:p>
          <a:p>
            <a:r>
              <a:rPr lang="nl-BE" dirty="0" smtClean="0"/>
              <a:t>Zitbuishoek: 66 tot 70 graden</a:t>
            </a:r>
          </a:p>
          <a:p>
            <a:r>
              <a:rPr lang="nl-BE" dirty="0" smtClean="0"/>
              <a:t>Binnendiameter fietsvelg</a:t>
            </a:r>
            <a:endParaRPr lang="nl-BE"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106" y="2276872"/>
            <a:ext cx="3286125" cy="3438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1753403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1124744"/>
            <a:ext cx="6400800" cy="1008112"/>
          </a:xfrm>
        </p:spPr>
        <p:txBody>
          <a:bodyPr>
            <a:normAutofit/>
          </a:bodyPr>
          <a:lstStyle/>
          <a:p>
            <a:pPr algn="l"/>
            <a:r>
              <a:rPr lang="nl-BE" sz="1200" dirty="0" smtClean="0">
                <a:latin typeface="Arial" pitchFamily="34" charset="0"/>
                <a:cs typeface="Arial" pitchFamily="34" charset="0"/>
              </a:rPr>
              <a:t>De velg word gemaakt uit 4 verschillende segmenten. Deze worden aan elkaar gedreveld, en rondom elk segment word een groef gefreesd waar de buitenste ring van een echte fietsvelg perfect inpast.</a:t>
            </a:r>
            <a:endParaRPr lang="nl-BE" sz="1200" dirty="0">
              <a:latin typeface="Arial" pitchFamily="34" charset="0"/>
              <a:cs typeface="Arial" pitchFamily="34" charset="0"/>
            </a:endParaRPr>
          </a:p>
        </p:txBody>
      </p:sp>
      <p:pic>
        <p:nvPicPr>
          <p:cNvPr id="4" name="Tijdelijke aanduiding voor inhoud 3" descr="C:\Documents and Settings\baetenyorick\Mijn documenten\Mijn afbeeldingen\velg.JPG"/>
          <p:cNvPicPr>
            <a:picLocks noGrp="1"/>
          </p:cNvPicPr>
          <p:nvPr>
            <p:ph idx="1"/>
          </p:nvPr>
        </p:nvPicPr>
        <p:blipFill>
          <a:blip r:embed="rId2" cstate="print"/>
          <a:srcRect/>
          <a:stretch>
            <a:fillRect/>
          </a:stretch>
        </p:blipFill>
        <p:spPr bwMode="auto">
          <a:xfrm>
            <a:off x="5508104" y="2492896"/>
            <a:ext cx="2925590" cy="3048000"/>
          </a:xfrm>
          <a:prstGeom prst="rect">
            <a:avLst/>
          </a:prstGeom>
          <a:ln>
            <a:noFill/>
          </a:ln>
          <a:effectLst>
            <a:softEdge rad="112500"/>
          </a:effectLst>
        </p:spPr>
      </p:pic>
      <p:pic>
        <p:nvPicPr>
          <p:cNvPr id="5" name="Afbeelding 4" descr="velggroef+doorsnede.JPG"/>
          <p:cNvPicPr/>
          <p:nvPr/>
        </p:nvPicPr>
        <p:blipFill>
          <a:blip r:embed="rId3" cstate="print"/>
          <a:stretch>
            <a:fillRect/>
          </a:stretch>
        </p:blipFill>
        <p:spPr>
          <a:xfrm>
            <a:off x="827584" y="3212976"/>
            <a:ext cx="4881756" cy="2071370"/>
          </a:xfrm>
          <a:prstGeom prst="rect">
            <a:avLst/>
          </a:prstGeom>
          <a:ln>
            <a:noFill/>
          </a:ln>
          <a:effectLst>
            <a:softEdge rad="112500"/>
          </a:effectLst>
        </p:spPr>
      </p:pic>
    </p:spTree>
    <p:extLst>
      <p:ext uri="{BB962C8B-B14F-4D97-AF65-F5344CB8AC3E}">
        <p14:creationId xmlns:p14="http://schemas.microsoft.com/office/powerpoint/2010/main" val="300109246"/>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Zwarte das">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302</TotalTime>
  <Words>418</Words>
  <Application>Microsoft Office PowerPoint</Application>
  <PresentationFormat>Diavoorstelling (4:3)</PresentationFormat>
  <Paragraphs>42</Paragraphs>
  <Slides>15</Slides>
  <Notes>0</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Couture</vt:lpstr>
      <vt:lpstr>De Bakfiets</vt:lpstr>
      <vt:lpstr>Het idee</vt:lpstr>
      <vt:lpstr>Het idee</vt:lpstr>
      <vt:lpstr>onderdelen</vt:lpstr>
      <vt:lpstr>onderdelen</vt:lpstr>
      <vt:lpstr>Houtsoorten</vt:lpstr>
      <vt:lpstr>Het ontwerp</vt:lpstr>
      <vt:lpstr>Benodigde afmetingen</vt:lpstr>
      <vt:lpstr>De velg word gemaakt uit 4 verschillende segmenten. Deze worden aan elkaar gedreveld, en rondom elk segment word een groef gefreesd waar de buitenste ring van een echte fietsvelg perfect inpast.</vt:lpstr>
      <vt:lpstr>De spaken</vt:lpstr>
      <vt:lpstr>Naaf</vt:lpstr>
      <vt:lpstr>De bak</vt:lpstr>
      <vt:lpstr>Bladveren</vt:lpstr>
      <vt:lpstr>Onderstel</vt:lpstr>
      <vt:lpstr>Zitbuis-constructie</vt:lpstr>
    </vt:vector>
  </TitlesOfParts>
  <Company>athome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Bakfiets</dc:title>
  <dc:creator>bloemenenyo</dc:creator>
  <cp:lastModifiedBy>tijskensniels</cp:lastModifiedBy>
  <cp:revision>25</cp:revision>
  <dcterms:created xsi:type="dcterms:W3CDTF">2012-10-11T09:07:12Z</dcterms:created>
  <dcterms:modified xsi:type="dcterms:W3CDTF">2013-01-22T14:58:05Z</dcterms:modified>
</cp:coreProperties>
</file>